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FDCA-09E5-48CB-AFE3-DC7679BFC532}" type="datetimeFigureOut">
              <a:rPr lang="nb-NO" smtClean="0"/>
              <a:pPr/>
              <a:t>19.12.2018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6AB5-DC47-4580-A3C9-407F5571E09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445711" y="1206482"/>
            <a:ext cx="4335638" cy="4022718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4590435" y="1233020"/>
            <a:ext cx="0" cy="8004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590435" y="4251931"/>
            <a:ext cx="0" cy="9772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155426" y="1568478"/>
            <a:ext cx="610021" cy="722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651500" y="3357562"/>
            <a:ext cx="1124281" cy="137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 flipV="1">
            <a:off x="2459011" y="3347521"/>
            <a:ext cx="822894" cy="80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5508104" y="2244275"/>
            <a:ext cx="935413" cy="5742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508103" y="3718961"/>
            <a:ext cx="906685" cy="5989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982669" y="4093863"/>
            <a:ext cx="607792" cy="917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3415424" y="4176047"/>
            <a:ext cx="689356" cy="7179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2817882" y="3927843"/>
            <a:ext cx="853872" cy="35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 flipV="1">
            <a:off x="2693431" y="2437588"/>
            <a:ext cx="781670" cy="4542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9" name="Line 19" title="jh"/>
          <p:cNvSpPr>
            <a:spLocks noChangeShapeType="1"/>
          </p:cNvSpPr>
          <p:nvPr/>
        </p:nvSpPr>
        <p:spPr bwMode="auto">
          <a:xfrm flipH="1" flipV="1">
            <a:off x="3391543" y="1500194"/>
            <a:ext cx="490509" cy="7663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059113" y="90805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/>
          </a:p>
        </p:txBody>
      </p:sp>
      <p:sp>
        <p:nvSpPr>
          <p:cNvPr id="33" name="Oval 42"/>
          <p:cNvSpPr>
            <a:spLocks noChangeArrowheads="1"/>
          </p:cNvSpPr>
          <p:nvPr/>
        </p:nvSpPr>
        <p:spPr bwMode="auto">
          <a:xfrm>
            <a:off x="3422423" y="4451640"/>
            <a:ext cx="1345455" cy="288925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 dirty="0" smtClean="0"/>
              <a:t>Fellesferie</a:t>
            </a:r>
            <a:endParaRPr lang="nb-NO" dirty="0"/>
          </a:p>
        </p:txBody>
      </p:sp>
      <p:sp>
        <p:nvSpPr>
          <p:cNvPr id="34" name="AutoShape 47"/>
          <p:cNvSpPr>
            <a:spLocks noChangeArrowheads="1"/>
          </p:cNvSpPr>
          <p:nvPr/>
        </p:nvSpPr>
        <p:spPr bwMode="auto">
          <a:xfrm>
            <a:off x="6516258" y="4772789"/>
            <a:ext cx="1805149" cy="623208"/>
          </a:xfrm>
          <a:prstGeom prst="wedgeRoundRectCallout">
            <a:avLst>
              <a:gd name="adj1" fmla="val -44644"/>
              <a:gd name="adj2" fmla="val -227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nb-NO" sz="1000" b="1" dirty="0" smtClean="0"/>
              <a:t>Mai </a:t>
            </a:r>
          </a:p>
          <a:p>
            <a:pPr algn="ctr"/>
            <a:r>
              <a:rPr lang="nb-NO" sz="1000" b="1" dirty="0" smtClean="0"/>
              <a:t>Drøftingsmøte Lokale lønnsforhandlinger</a:t>
            </a:r>
          </a:p>
          <a:p>
            <a:pPr algn="ctr"/>
            <a:endParaRPr lang="nb-NO" sz="800" dirty="0" smtClean="0"/>
          </a:p>
        </p:txBody>
      </p:sp>
      <p:sp>
        <p:nvSpPr>
          <p:cNvPr id="37" name="Rectangle 57"/>
          <p:cNvSpPr>
            <a:spLocks noChangeArrowheads="1"/>
          </p:cNvSpPr>
          <p:nvPr/>
        </p:nvSpPr>
        <p:spPr bwMode="auto">
          <a:xfrm>
            <a:off x="3466942" y="125447"/>
            <a:ext cx="1240895" cy="7522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 sz="1000" b="1" dirty="0" smtClean="0"/>
              <a:t>Desember</a:t>
            </a:r>
          </a:p>
          <a:p>
            <a:pPr algn="ctr"/>
            <a:r>
              <a:rPr lang="nb-NO" sz="1000" b="1" dirty="0" smtClean="0"/>
              <a:t>Årsavslutning</a:t>
            </a:r>
            <a:endParaRPr lang="nb-NO" sz="800" dirty="0" smtClean="0"/>
          </a:p>
          <a:p>
            <a:pPr algn="ctr"/>
            <a:endParaRPr lang="nb-NO" sz="1000" b="1" dirty="0"/>
          </a:p>
        </p:txBody>
      </p:sp>
      <p:sp>
        <p:nvSpPr>
          <p:cNvPr id="38" name="Rectangle 58"/>
          <p:cNvSpPr>
            <a:spLocks noChangeArrowheads="1"/>
          </p:cNvSpPr>
          <p:nvPr/>
        </p:nvSpPr>
        <p:spPr bwMode="auto">
          <a:xfrm>
            <a:off x="5415794" y="384498"/>
            <a:ext cx="1368450" cy="6510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 sz="1000" b="1" dirty="0" smtClean="0"/>
              <a:t>Januar</a:t>
            </a:r>
          </a:p>
          <a:p>
            <a:pPr algn="ctr"/>
            <a:r>
              <a:rPr lang="nb-NO" sz="1000" b="1" dirty="0" smtClean="0"/>
              <a:t>Drøftingsplikten</a:t>
            </a:r>
          </a:p>
          <a:p>
            <a:pPr algn="ctr"/>
            <a:r>
              <a:rPr lang="nb-NO" sz="1000" b="1" dirty="0" smtClean="0"/>
              <a:t>Hovedtariffavtalen 2.3.1</a:t>
            </a:r>
          </a:p>
          <a:p>
            <a:pPr algn="ctr"/>
            <a:endParaRPr lang="nb-NO" sz="1000" dirty="0"/>
          </a:p>
        </p:txBody>
      </p:sp>
      <p:sp>
        <p:nvSpPr>
          <p:cNvPr id="39" name="Oval 60"/>
          <p:cNvSpPr>
            <a:spLocks noChangeArrowheads="1"/>
          </p:cNvSpPr>
          <p:nvPr/>
        </p:nvSpPr>
        <p:spPr bwMode="auto">
          <a:xfrm>
            <a:off x="585389" y="677226"/>
            <a:ext cx="2057348" cy="52589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1200" b="1" dirty="0" smtClean="0"/>
          </a:p>
          <a:p>
            <a:pPr algn="ctr"/>
            <a:r>
              <a:rPr lang="nb-NO" sz="1000" b="1" dirty="0" smtClean="0"/>
              <a:t>November</a:t>
            </a:r>
          </a:p>
          <a:p>
            <a:pPr algn="ctr"/>
            <a:r>
              <a:rPr lang="nb-NO" sz="1000" b="1" dirty="0" smtClean="0"/>
              <a:t>Arbeidsgiversamling</a:t>
            </a:r>
          </a:p>
          <a:p>
            <a:pPr algn="ctr"/>
            <a:endParaRPr lang="nb-NO" sz="1200" b="1" dirty="0" smtClean="0"/>
          </a:p>
        </p:txBody>
      </p:sp>
      <p:sp>
        <p:nvSpPr>
          <p:cNvPr id="41" name="Oval 63"/>
          <p:cNvSpPr>
            <a:spLocks noChangeArrowheads="1"/>
          </p:cNvSpPr>
          <p:nvPr/>
        </p:nvSpPr>
        <p:spPr bwMode="auto">
          <a:xfrm>
            <a:off x="7249121" y="3505714"/>
            <a:ext cx="1777455" cy="6881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 sz="1000" b="1" dirty="0" smtClean="0"/>
              <a:t>11. April  </a:t>
            </a:r>
          </a:p>
          <a:p>
            <a:pPr algn="ctr"/>
            <a:r>
              <a:rPr lang="nb-NO" sz="1000" b="1" dirty="0" smtClean="0"/>
              <a:t>Arbeidsgiversamling</a:t>
            </a:r>
            <a:endParaRPr lang="nb-NO" sz="800" dirty="0" smtClean="0"/>
          </a:p>
          <a:p>
            <a:pPr algn="ctr"/>
            <a:endParaRPr lang="nb-NO" sz="800" dirty="0" smtClean="0"/>
          </a:p>
        </p:txBody>
      </p:sp>
      <p:sp>
        <p:nvSpPr>
          <p:cNvPr id="45" name="Oval 60"/>
          <p:cNvSpPr>
            <a:spLocks noChangeArrowheads="1"/>
          </p:cNvSpPr>
          <p:nvPr/>
        </p:nvSpPr>
        <p:spPr bwMode="auto">
          <a:xfrm>
            <a:off x="480997" y="3871199"/>
            <a:ext cx="1619865" cy="7403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b-NO" sz="1050" b="1" dirty="0" smtClean="0"/>
              <a:t>September</a:t>
            </a:r>
          </a:p>
          <a:p>
            <a:pPr algn="ctr"/>
            <a:r>
              <a:rPr lang="nb-NO" sz="1050" b="1" dirty="0" smtClean="0"/>
              <a:t>Lokale lønnsforhandlinger</a:t>
            </a:r>
          </a:p>
        </p:txBody>
      </p:sp>
      <p:sp>
        <p:nvSpPr>
          <p:cNvPr id="43" name="Rectangle 57"/>
          <p:cNvSpPr>
            <a:spLocks noChangeArrowheads="1"/>
          </p:cNvSpPr>
          <p:nvPr/>
        </p:nvSpPr>
        <p:spPr bwMode="auto">
          <a:xfrm>
            <a:off x="462725" y="2089973"/>
            <a:ext cx="1544859" cy="5259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1050" b="1" dirty="0" smtClean="0"/>
          </a:p>
          <a:p>
            <a:pPr algn="ctr"/>
            <a:r>
              <a:rPr lang="nb-NO" sz="1050" b="1" dirty="0" smtClean="0"/>
              <a:t>Oktober</a:t>
            </a:r>
          </a:p>
          <a:p>
            <a:pPr algn="ctr"/>
            <a:r>
              <a:rPr lang="nb-NO" sz="1050" b="1" dirty="0" smtClean="0"/>
              <a:t>Utbetaling Lønnsoppgjør</a:t>
            </a:r>
            <a:endParaRPr lang="nb-NO" sz="1050" dirty="0" smtClean="0"/>
          </a:p>
          <a:p>
            <a:pPr algn="ctr"/>
            <a:endParaRPr lang="nb-NO" sz="1000" b="1" dirty="0"/>
          </a:p>
        </p:txBody>
      </p:sp>
      <p:cxnSp>
        <p:nvCxnSpPr>
          <p:cNvPr id="6" name="Rett linje 5"/>
          <p:cNvCxnSpPr/>
          <p:nvPr/>
        </p:nvCxnSpPr>
        <p:spPr>
          <a:xfrm>
            <a:off x="7740352" y="315204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4513896" y="4632545"/>
            <a:ext cx="9924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" dirty="0" smtClean="0"/>
              <a:t>Forhandlinger «Krav ordnede arbeidsforhold»</a:t>
            </a:r>
            <a:endParaRPr lang="nb-NO" sz="900" dirty="0"/>
          </a:p>
        </p:txBody>
      </p:sp>
      <p:sp>
        <p:nvSpPr>
          <p:cNvPr id="50" name="TekstSylinder 49"/>
          <p:cNvSpPr txBox="1"/>
          <p:nvPr/>
        </p:nvSpPr>
        <p:spPr>
          <a:xfrm>
            <a:off x="2807111" y="4124714"/>
            <a:ext cx="10479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" dirty="0" smtClean="0"/>
              <a:t>Forhandlinger «Krav ordnede arbeidsforhold»</a:t>
            </a:r>
            <a:endParaRPr lang="nb-NO" sz="900" dirty="0"/>
          </a:p>
        </p:txBody>
      </p:sp>
      <p:sp>
        <p:nvSpPr>
          <p:cNvPr id="51" name="TekstSylinder 50"/>
          <p:cNvSpPr txBox="1"/>
          <p:nvPr/>
        </p:nvSpPr>
        <p:spPr>
          <a:xfrm>
            <a:off x="3470377" y="1386924"/>
            <a:ext cx="11498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" dirty="0" smtClean="0"/>
              <a:t>Forhandlinger «Krav ordnede arbeidsforhold»</a:t>
            </a:r>
            <a:endParaRPr lang="nb-NO" sz="900" dirty="0"/>
          </a:p>
        </p:txBody>
      </p:sp>
      <p:sp>
        <p:nvSpPr>
          <p:cNvPr id="53" name="TekstSylinder 52"/>
          <p:cNvSpPr txBox="1"/>
          <p:nvPr/>
        </p:nvSpPr>
        <p:spPr>
          <a:xfrm rot="2302052">
            <a:off x="5398319" y="136641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 smtClean="0"/>
              <a:t>Januar – Mars Medarbeidersamtaler</a:t>
            </a:r>
            <a:endParaRPr lang="nb-NO" sz="1000" dirty="0"/>
          </a:p>
        </p:txBody>
      </p:sp>
      <p:sp>
        <p:nvSpPr>
          <p:cNvPr id="56" name="TekstSylinder 55"/>
          <p:cNvSpPr txBox="1"/>
          <p:nvPr/>
        </p:nvSpPr>
        <p:spPr>
          <a:xfrm rot="5400000">
            <a:off x="1303135" y="3104400"/>
            <a:ext cx="150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 smtClean="0"/>
              <a:t>Planlegge avvikling restferie og fleksitid</a:t>
            </a:r>
            <a:endParaRPr lang="nb-NO" sz="1000" dirty="0"/>
          </a:p>
        </p:txBody>
      </p:sp>
      <p:sp>
        <p:nvSpPr>
          <p:cNvPr id="47" name="TekstSylinder 46"/>
          <p:cNvSpPr txBox="1"/>
          <p:nvPr/>
        </p:nvSpPr>
        <p:spPr>
          <a:xfrm rot="5400000">
            <a:off x="6260597" y="3182604"/>
            <a:ext cx="150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 smtClean="0"/>
              <a:t>Planlegge ferie/melde inn ønsker</a:t>
            </a:r>
            <a:endParaRPr lang="nb-NO" sz="1000" dirty="0"/>
          </a:p>
        </p:txBody>
      </p:sp>
      <p:sp>
        <p:nvSpPr>
          <p:cNvPr id="48" name="Bindepunkt 47"/>
          <p:cNvSpPr/>
          <p:nvPr/>
        </p:nvSpPr>
        <p:spPr>
          <a:xfrm>
            <a:off x="3445736" y="2044427"/>
            <a:ext cx="2289399" cy="2196938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2" name="Rett linje 51"/>
          <p:cNvCxnSpPr>
            <a:stCxn id="48" idx="4"/>
            <a:endCxn id="48" idx="0"/>
          </p:cNvCxnSpPr>
          <p:nvPr/>
        </p:nvCxnSpPr>
        <p:spPr>
          <a:xfrm flipV="1">
            <a:off x="4590436" y="2044427"/>
            <a:ext cx="0" cy="2196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tt linje 53"/>
          <p:cNvCxnSpPr/>
          <p:nvPr/>
        </p:nvCxnSpPr>
        <p:spPr>
          <a:xfrm>
            <a:off x="3291508" y="3355565"/>
            <a:ext cx="24532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Bindepunkt 56"/>
          <p:cNvSpPr/>
          <p:nvPr/>
        </p:nvSpPr>
        <p:spPr>
          <a:xfrm>
            <a:off x="4018620" y="2629065"/>
            <a:ext cx="1149994" cy="994543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HR-</a:t>
            </a:r>
            <a:r>
              <a:rPr lang="nb-NO" sz="1200" b="1" dirty="0" err="1" smtClean="0">
                <a:solidFill>
                  <a:schemeClr val="tx1"/>
                </a:solidFill>
              </a:rPr>
              <a:t>årshjul</a:t>
            </a:r>
            <a:r>
              <a:rPr lang="nb-NO" sz="1200" b="1" dirty="0" smtClean="0">
                <a:solidFill>
                  <a:schemeClr val="tx1"/>
                </a:solidFill>
              </a:rPr>
              <a:t> 2019</a:t>
            </a:r>
            <a:endParaRPr lang="nb-NO" sz="1200" b="1" dirty="0">
              <a:solidFill>
                <a:schemeClr val="tx1"/>
              </a:solidFill>
            </a:endParaRPr>
          </a:p>
        </p:txBody>
      </p:sp>
      <p:sp>
        <p:nvSpPr>
          <p:cNvPr id="62" name="TekstSylinder 61"/>
          <p:cNvSpPr txBox="1"/>
          <p:nvPr/>
        </p:nvSpPr>
        <p:spPr>
          <a:xfrm>
            <a:off x="4889201" y="2356886"/>
            <a:ext cx="640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 smtClean="0"/>
              <a:t>1. kvartal</a:t>
            </a:r>
            <a:endParaRPr lang="nb-NO" sz="1000" b="1" dirty="0"/>
          </a:p>
        </p:txBody>
      </p:sp>
      <p:sp>
        <p:nvSpPr>
          <p:cNvPr id="63" name="TekstSylinder 62"/>
          <p:cNvSpPr txBox="1"/>
          <p:nvPr/>
        </p:nvSpPr>
        <p:spPr>
          <a:xfrm>
            <a:off x="4885348" y="3432120"/>
            <a:ext cx="640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 smtClean="0"/>
              <a:t>2. kvartal</a:t>
            </a:r>
            <a:endParaRPr lang="nb-NO" sz="1000" b="1" dirty="0"/>
          </a:p>
        </p:txBody>
      </p:sp>
      <p:sp>
        <p:nvSpPr>
          <p:cNvPr id="66" name="TekstSylinder 65"/>
          <p:cNvSpPr txBox="1"/>
          <p:nvPr/>
        </p:nvSpPr>
        <p:spPr>
          <a:xfrm>
            <a:off x="3556076" y="3422419"/>
            <a:ext cx="640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/>
              <a:t>3</a:t>
            </a:r>
            <a:r>
              <a:rPr lang="nb-NO" sz="1000" b="1" dirty="0" smtClean="0"/>
              <a:t>. kvartal</a:t>
            </a:r>
            <a:endParaRPr lang="nb-NO" sz="1000" b="1" dirty="0"/>
          </a:p>
        </p:txBody>
      </p:sp>
      <p:sp>
        <p:nvSpPr>
          <p:cNvPr id="67" name="TekstSylinder 66"/>
          <p:cNvSpPr txBox="1"/>
          <p:nvPr/>
        </p:nvSpPr>
        <p:spPr>
          <a:xfrm>
            <a:off x="3650623" y="2323320"/>
            <a:ext cx="640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 smtClean="0"/>
              <a:t>4. kvartal</a:t>
            </a:r>
            <a:endParaRPr lang="nb-NO" sz="1000" b="1" dirty="0"/>
          </a:p>
        </p:txBody>
      </p:sp>
      <p:sp>
        <p:nvSpPr>
          <p:cNvPr id="74" name="TekstSylinder 73"/>
          <p:cNvSpPr txBox="1"/>
          <p:nvPr/>
        </p:nvSpPr>
        <p:spPr>
          <a:xfrm>
            <a:off x="5627308" y="2682934"/>
            <a:ext cx="11498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" dirty="0" smtClean="0"/>
              <a:t>Forhandlinger «Krav ordnede arbeidsforhold»</a:t>
            </a:r>
            <a:endParaRPr lang="nb-NO" sz="900" dirty="0"/>
          </a:p>
        </p:txBody>
      </p:sp>
      <p:sp>
        <p:nvSpPr>
          <p:cNvPr id="2" name="TekstSylinder 1"/>
          <p:cNvSpPr txBox="1"/>
          <p:nvPr/>
        </p:nvSpPr>
        <p:spPr>
          <a:xfrm>
            <a:off x="5506382" y="1929835"/>
            <a:ext cx="695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AMU - Februar</a:t>
            </a:r>
            <a:endParaRPr lang="nb-NO" sz="1000" dirty="0"/>
          </a:p>
        </p:txBody>
      </p:sp>
      <p:sp>
        <p:nvSpPr>
          <p:cNvPr id="42" name="TekstSylinder 41"/>
          <p:cNvSpPr txBox="1"/>
          <p:nvPr/>
        </p:nvSpPr>
        <p:spPr>
          <a:xfrm>
            <a:off x="5412250" y="4297500"/>
            <a:ext cx="574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AMU - Mai</a:t>
            </a:r>
            <a:endParaRPr lang="nb-NO" sz="1000" dirty="0"/>
          </a:p>
        </p:txBody>
      </p:sp>
      <p:sp>
        <p:nvSpPr>
          <p:cNvPr id="44" name="TekstSylinder 43"/>
          <p:cNvSpPr txBox="1"/>
          <p:nvPr/>
        </p:nvSpPr>
        <p:spPr>
          <a:xfrm>
            <a:off x="2807111" y="2047026"/>
            <a:ext cx="794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AMU- November</a:t>
            </a:r>
            <a:endParaRPr lang="nb-NO" sz="1000" dirty="0"/>
          </a:p>
        </p:txBody>
      </p:sp>
      <p:sp>
        <p:nvSpPr>
          <p:cNvPr id="46" name="TekstSylinder 45"/>
          <p:cNvSpPr txBox="1"/>
          <p:nvPr/>
        </p:nvSpPr>
        <p:spPr>
          <a:xfrm>
            <a:off x="2665617" y="3424396"/>
            <a:ext cx="786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AMU - September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3731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85</Words>
  <Application>Microsoft Office PowerPoint</Application>
  <PresentationFormat>Skjermfremvisning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Tove Gjestvang</dc:creator>
  <cp:lastModifiedBy>Lena Johnsen</cp:lastModifiedBy>
  <cp:revision>126</cp:revision>
  <dcterms:created xsi:type="dcterms:W3CDTF">2012-11-01T08:11:00Z</dcterms:created>
  <dcterms:modified xsi:type="dcterms:W3CDTF">2018-12-19T06:38:22Z</dcterms:modified>
</cp:coreProperties>
</file>